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BC"/>
    <a:srgbClr val="FF4B9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78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8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7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5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ABCE-B2D4-4C9D-B87A-1244A16646BC}" type="datetimeFigureOut">
              <a:rPr lang="en-US" smtClean="0"/>
              <a:t>02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4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28799" y="1193074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Showroom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84171" y="1193073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00501" y="4453458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68293" y="278673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68292" y="1319347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loud 6"/>
          <p:cNvSpPr/>
          <p:nvPr/>
        </p:nvSpPr>
        <p:spPr>
          <a:xfrm>
            <a:off x="8961121" y="970937"/>
            <a:ext cx="2211976" cy="128465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Stable Sites, Standardized Sites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76999" y="2360021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46669" y="3853541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46668" y="4894215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5375" y="5934889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7" idx="1"/>
            <a:endCxn id="11" idx="3"/>
          </p:cNvCxnSpPr>
          <p:nvPr/>
        </p:nvCxnSpPr>
        <p:spPr>
          <a:xfrm flipH="1">
            <a:off x="7852952" y="2254219"/>
            <a:ext cx="2214157" cy="403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>
            <a:off x="7844245" y="2033450"/>
            <a:ext cx="1352006" cy="321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3"/>
          </p:cNvCxnSpPr>
          <p:nvPr/>
        </p:nvCxnSpPr>
        <p:spPr>
          <a:xfrm flipH="1">
            <a:off x="7844246" y="1907176"/>
            <a:ext cx="1125581" cy="230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3"/>
          </p:cNvCxnSpPr>
          <p:nvPr/>
        </p:nvCxnSpPr>
        <p:spPr>
          <a:xfrm flipH="1">
            <a:off x="7774576" y="1613262"/>
            <a:ext cx="1193406" cy="110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3"/>
          </p:cNvCxnSpPr>
          <p:nvPr/>
        </p:nvCxnSpPr>
        <p:spPr>
          <a:xfrm flipH="1">
            <a:off x="7765869" y="1406433"/>
            <a:ext cx="1282335" cy="26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5" idx="3"/>
          </p:cNvCxnSpPr>
          <p:nvPr/>
        </p:nvCxnSpPr>
        <p:spPr>
          <a:xfrm flipH="1" flipV="1">
            <a:off x="7765870" y="635725"/>
            <a:ext cx="1369421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81992" y="2281643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 and Models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Straight Arrow Connector 25"/>
          <p:cNvCxnSpPr>
            <a:stCxn id="24" idx="3"/>
          </p:cNvCxnSpPr>
          <p:nvPr/>
        </p:nvCxnSpPr>
        <p:spPr>
          <a:xfrm>
            <a:off x="5279569" y="2638695"/>
            <a:ext cx="1242822" cy="23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3"/>
          </p:cNvCxnSpPr>
          <p:nvPr/>
        </p:nvCxnSpPr>
        <p:spPr>
          <a:xfrm flipV="1">
            <a:off x="5279569" y="1903910"/>
            <a:ext cx="1195250" cy="73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3"/>
          </p:cNvCxnSpPr>
          <p:nvPr/>
        </p:nvCxnSpPr>
        <p:spPr>
          <a:xfrm flipV="1">
            <a:off x="5279569" y="888546"/>
            <a:ext cx="1180016" cy="175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1"/>
          </p:cNvCxnSpPr>
          <p:nvPr/>
        </p:nvCxnSpPr>
        <p:spPr>
          <a:xfrm flipH="1">
            <a:off x="5273041" y="635725"/>
            <a:ext cx="1195252" cy="67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1"/>
            <a:endCxn id="3" idx="3"/>
          </p:cNvCxnSpPr>
          <p:nvPr/>
        </p:nvCxnSpPr>
        <p:spPr>
          <a:xfrm flipH="1" flipV="1">
            <a:off x="5281748" y="1550125"/>
            <a:ext cx="1186544" cy="12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1"/>
          </p:cNvCxnSpPr>
          <p:nvPr/>
        </p:nvCxnSpPr>
        <p:spPr>
          <a:xfrm flipH="1" flipV="1">
            <a:off x="5288276" y="1741713"/>
            <a:ext cx="1188723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828798" y="2225037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52399" y="1763620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52398" y="4354283"/>
            <a:ext cx="1563191" cy="945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 for Members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Straight Arrow Connector 42"/>
          <p:cNvCxnSpPr>
            <a:stCxn id="39" idx="1"/>
          </p:cNvCxnSpPr>
          <p:nvPr/>
        </p:nvCxnSpPr>
        <p:spPr>
          <a:xfrm flipH="1" flipV="1">
            <a:off x="1449975" y="2281643"/>
            <a:ext cx="378823" cy="300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467390" y="1541416"/>
            <a:ext cx="446317" cy="3624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3"/>
            <a:endCxn id="3" idx="1"/>
          </p:cNvCxnSpPr>
          <p:nvPr/>
        </p:nvCxnSpPr>
        <p:spPr>
          <a:xfrm flipV="1">
            <a:off x="3126376" y="1550125"/>
            <a:ext cx="8577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4000501" y="3485117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Straight Arrow Connector 49"/>
          <p:cNvCxnSpPr>
            <a:stCxn id="48" idx="0"/>
            <a:endCxn id="24" idx="2"/>
          </p:cNvCxnSpPr>
          <p:nvPr/>
        </p:nvCxnSpPr>
        <p:spPr>
          <a:xfrm flipH="1" flipV="1">
            <a:off x="4630781" y="2995746"/>
            <a:ext cx="18509" cy="489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3431177" y="5353106"/>
            <a:ext cx="1950720" cy="9361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Tools and Workspaces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4" name="Straight Arrow Connector 53"/>
          <p:cNvCxnSpPr>
            <a:stCxn id="41" idx="3"/>
            <a:endCxn id="52" idx="1"/>
          </p:cNvCxnSpPr>
          <p:nvPr/>
        </p:nvCxnSpPr>
        <p:spPr>
          <a:xfrm>
            <a:off x="1715589" y="4826789"/>
            <a:ext cx="1715588" cy="994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1" idx="3"/>
            <a:endCxn id="4" idx="1"/>
          </p:cNvCxnSpPr>
          <p:nvPr/>
        </p:nvCxnSpPr>
        <p:spPr>
          <a:xfrm flipV="1">
            <a:off x="1715589" y="4810510"/>
            <a:ext cx="2284912" cy="162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" idx="0"/>
            <a:endCxn id="48" idx="2"/>
          </p:cNvCxnSpPr>
          <p:nvPr/>
        </p:nvCxnSpPr>
        <p:spPr>
          <a:xfrm flipV="1">
            <a:off x="4649290" y="4199220"/>
            <a:ext cx="0" cy="25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3"/>
            <a:endCxn id="9" idx="1"/>
          </p:cNvCxnSpPr>
          <p:nvPr/>
        </p:nvCxnSpPr>
        <p:spPr>
          <a:xfrm flipV="1">
            <a:off x="5298078" y="4210593"/>
            <a:ext cx="1248591" cy="59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" idx="3"/>
            <a:endCxn id="10" idx="1"/>
          </p:cNvCxnSpPr>
          <p:nvPr/>
        </p:nvCxnSpPr>
        <p:spPr>
          <a:xfrm>
            <a:off x="5298078" y="4810510"/>
            <a:ext cx="1248590" cy="44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2" idx="3"/>
            <a:endCxn id="11" idx="1"/>
          </p:cNvCxnSpPr>
          <p:nvPr/>
        </p:nvCxnSpPr>
        <p:spPr>
          <a:xfrm>
            <a:off x="5381897" y="5821191"/>
            <a:ext cx="1173478" cy="47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2" idx="3"/>
            <a:endCxn id="10" idx="1"/>
          </p:cNvCxnSpPr>
          <p:nvPr/>
        </p:nvCxnSpPr>
        <p:spPr>
          <a:xfrm flipV="1">
            <a:off x="5381897" y="5251267"/>
            <a:ext cx="1164771" cy="56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3"/>
            <a:endCxn id="9" idx="1"/>
          </p:cNvCxnSpPr>
          <p:nvPr/>
        </p:nvCxnSpPr>
        <p:spPr>
          <a:xfrm flipV="1">
            <a:off x="5381897" y="4210593"/>
            <a:ext cx="1164772" cy="161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" idx="3"/>
            <a:endCxn id="11" idx="1"/>
          </p:cNvCxnSpPr>
          <p:nvPr/>
        </p:nvCxnSpPr>
        <p:spPr>
          <a:xfrm>
            <a:off x="5298078" y="4810510"/>
            <a:ext cx="1257297" cy="14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180009" y="5760712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Cloud 77"/>
          <p:cNvSpPr/>
          <p:nvPr/>
        </p:nvSpPr>
        <p:spPr>
          <a:xfrm>
            <a:off x="9367159" y="4895905"/>
            <a:ext cx="2110737" cy="164423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and Experiments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7852952" y="4354283"/>
            <a:ext cx="1665517" cy="114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0" idx="3"/>
            <a:endCxn id="78" idx="2"/>
          </p:cNvCxnSpPr>
          <p:nvPr/>
        </p:nvCxnSpPr>
        <p:spPr>
          <a:xfrm>
            <a:off x="7844245" y="5251267"/>
            <a:ext cx="1529461" cy="46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1" idx="3"/>
          </p:cNvCxnSpPr>
          <p:nvPr/>
        </p:nvCxnSpPr>
        <p:spPr>
          <a:xfrm flipV="1">
            <a:off x="7852952" y="5934889"/>
            <a:ext cx="1595848" cy="3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55" y="58811"/>
            <a:ext cx="3514725" cy="2952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8" y="58811"/>
            <a:ext cx="4824751" cy="2399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238" y="58810"/>
            <a:ext cx="2921202" cy="2852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38" y="2910979"/>
            <a:ext cx="6211610" cy="3048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84" y="2525086"/>
            <a:ext cx="2755608" cy="2281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28" y="6211669"/>
            <a:ext cx="9838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Sir Mike Stratton, Director of the Wellcome Sanger Institute, added</a:t>
            </a:r>
            <a:r>
              <a:rPr lang="en-US" smtClean="0"/>
              <a:t>:</a:t>
            </a:r>
            <a:br>
              <a:rPr lang="en-US" smtClean="0"/>
            </a:br>
            <a:r>
              <a:rPr lang="en-US" smtClean="0"/>
              <a:t> </a:t>
            </a:r>
            <a:r>
              <a:rPr lang="en-US"/>
              <a:t>“Samples from substantial numbers of confirmed cases of COVID-19 will be whole genome sequenced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273" y="1698711"/>
            <a:ext cx="2435965" cy="2557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886" y="4395907"/>
            <a:ext cx="2472017" cy="16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2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270" y="253778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Recorded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2544" y="1361395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22" y="132631"/>
            <a:ext cx="10550715" cy="3759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Never </a:t>
            </a:r>
            <a:r>
              <a:rPr lang="en-US" sz="2000" smtClean="0"/>
              <a:t>Exposed - </a:t>
            </a:r>
            <a:r>
              <a:rPr lang="en-US" sz="2000" smtClean="0"/>
              <a:t>Susceptible</a:t>
            </a:r>
          </a:p>
          <a:p>
            <a:pPr algn="ctr"/>
            <a:r>
              <a:rPr lang="en-US" sz="2000" smtClean="0"/>
              <a:t>Any Immune?  Active Virus Killers?</a:t>
            </a:r>
          </a:p>
          <a:p>
            <a:pPr algn="ctr"/>
            <a:r>
              <a:rPr lang="en-US" sz="2000" smtClean="0"/>
              <a:t>At Risk - </a:t>
            </a:r>
            <a:r>
              <a:rPr lang="en-US" sz="2000" smtClean="0"/>
              <a:t>Vulnerable</a:t>
            </a:r>
          </a:p>
          <a:p>
            <a:pPr algn="ctr"/>
            <a:r>
              <a:rPr lang="en-US" sz="2000" smtClean="0"/>
              <a:t>New Cities, New Areas, New Countries</a:t>
            </a:r>
          </a:p>
          <a:p>
            <a:pPr algn="ctr"/>
            <a:r>
              <a:rPr lang="en-US" sz="2000" smtClean="0"/>
              <a:t>New Neighborhoods, </a:t>
            </a:r>
            <a:r>
              <a:rPr lang="en-US" sz="2000" smtClean="0"/>
              <a:t>New Groups</a:t>
            </a:r>
          </a:p>
          <a:p>
            <a:pPr algn="ctr"/>
            <a:endParaRPr lang="en-US" sz="2000"/>
          </a:p>
          <a:p>
            <a:pPr algn="ctr"/>
            <a:r>
              <a:rPr lang="en-US" sz="2000" smtClean="0"/>
              <a:t>Priority to:  Young, Critical Workers, Old, Infirmed</a:t>
            </a:r>
          </a:p>
          <a:p>
            <a:pPr algn="ctr"/>
            <a:r>
              <a:rPr lang="en-US" sz="2000" smtClean="0"/>
              <a:t>Poverty, Homelessness, Jobless, No Family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0855389" y="820405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92" y="40106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509" y="4010615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604" y="4010615"/>
            <a:ext cx="1943992" cy="827038"/>
          </a:xfrm>
          <a:prstGeom prst="rect">
            <a:avLst/>
          </a:prstGeom>
          <a:solidFill>
            <a:srgbClr val="FFFF00"/>
          </a:solidFill>
          <a:ln w="412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11030" y="4036682"/>
            <a:ext cx="2325707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092" y="5023336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3509" y="5023337"/>
            <a:ext cx="4599087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092" y="59517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53509" y="5951715"/>
            <a:ext cx="2655095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9257" y="5968497"/>
            <a:ext cx="4538266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82543" y="1900976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7500" y="5239490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7500" y="4316089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8176" y="5934623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270" y="253778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Recorded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2544" y="1361395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22" y="75566"/>
            <a:ext cx="10550715" cy="3759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0855389" y="820405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92" y="40106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509" y="4010615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604" y="4010615"/>
            <a:ext cx="1943992" cy="827038"/>
          </a:xfrm>
          <a:prstGeom prst="rect">
            <a:avLst/>
          </a:prstGeom>
          <a:solidFill>
            <a:srgbClr val="FFFF00"/>
          </a:solidFill>
          <a:ln w="412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11030" y="4036682"/>
            <a:ext cx="2325707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092" y="5023336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3509" y="5023337"/>
            <a:ext cx="4599087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092" y="59517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53509" y="5951715"/>
            <a:ext cx="2655095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9257" y="5968497"/>
            <a:ext cx="4538266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82543" y="1900976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7500" y="5239490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7500" y="4316089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8176" y="5934623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881" y="320537"/>
            <a:ext cx="1284146" cy="610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14298" y="320538"/>
            <a:ext cx="4695559" cy="610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881" y="1321895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14298" y="1321895"/>
            <a:ext cx="1048625" cy="827038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2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36730" y="604276"/>
            <a:ext cx="1257763" cy="8270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1715" y="604683"/>
            <a:ext cx="1257763" cy="8270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78702" y="604683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30645" y="60427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678702" y="199026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30645" y="198986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049820" y="3467100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85737" y="3467100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20596" y="273688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76263" y="2729185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56140" y="349156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92057" y="34915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70498" y="130671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42153" y="130671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0893" y="482574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36085" y="482574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856855" y="5220026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108322" y="519608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44599" y="6040808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70211" y="6040808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76818" y="398831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326664" y="3978153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40614" y="1947640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098377" y="1950091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56140" y="278054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642975" y="278054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87983" y="519608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56291" y="519608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75939" y="1159079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133702" y="1159078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68986" y="384390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710248" y="3861010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260857" y="589953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518620" y="5899535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74132" y="6093885"/>
            <a:ext cx="845355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Binary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7948" y="6093885"/>
            <a:ext cx="845355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PDF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238934" y="6117171"/>
            <a:ext cx="1287062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Proprietary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57" y="5785689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6" name="TextBox 65"/>
          <p:cNvSpPr txBox="1"/>
          <p:nvPr/>
        </p:nvSpPr>
        <p:spPr>
          <a:xfrm>
            <a:off x="1434842" y="5771929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7" name="TextBox 66"/>
          <p:cNvSpPr txBox="1"/>
          <p:nvPr/>
        </p:nvSpPr>
        <p:spPr>
          <a:xfrm>
            <a:off x="2887302" y="5785688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8" name="Rectangle 67"/>
          <p:cNvSpPr/>
          <p:nvPr/>
        </p:nvSpPr>
        <p:spPr>
          <a:xfrm>
            <a:off x="7186435" y="4258647"/>
            <a:ext cx="1169001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355436" y="424926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02020" y="337616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49478" y="3366783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51781" y="267664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799239" y="266726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281375" y="4581958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0328833" y="4572580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744599" y="2053745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92057" y="2044367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4636" y="1550566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32094" y="1541188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15506" y="342890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62964" y="341952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80324" y="4679245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27782" y="4669867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471162" y="10690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518620" y="97523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23814" y="72075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71272" y="71137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15176" y="3994218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0662634" y="3984840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91476" y="544830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238934" y="543892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50298" y="232271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397756" y="231333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35267" y="99089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82725" y="89711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47957" y="-1145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795415" y="-2082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9607484" y="139655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654942" y="138717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678972" y="3043974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726430" y="3034596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239691" y="333704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287149" y="332766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736580" y="5740457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784038" y="573107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92853" y="4350739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040311" y="4341361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259341" y="66006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306799" y="56628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702579" y="3787351"/>
            <a:ext cx="1047458" cy="4162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587967" y="4718335"/>
            <a:ext cx="767470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3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0485" y="2679876"/>
            <a:ext cx="2788464" cy="23786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8709" y="372901"/>
            <a:ext cx="3367335" cy="16656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Models  Measurements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Datas  Tools Algorithms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Instruments  Detectors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Datastreams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5596" y="3350994"/>
            <a:ext cx="2084051" cy="15230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36361" y="1305481"/>
            <a:ext cx="2166573" cy="12531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06244" y="296005"/>
            <a:ext cx="1976285" cy="174251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World</a:t>
            </a:r>
          </a:p>
          <a:p>
            <a:pPr algn="ctr"/>
            <a:r>
              <a:rPr lang="en-US" smtClean="0"/>
              <a:t>All Countries</a:t>
            </a:r>
          </a:p>
          <a:p>
            <a:pPr algn="ctr"/>
            <a:r>
              <a:rPr lang="en-US" smtClean="0"/>
              <a:t>All People</a:t>
            </a:r>
          </a:p>
          <a:p>
            <a:pPr algn="ctr"/>
            <a:r>
              <a:rPr lang="en-US" smtClean="0"/>
              <a:t>All Searchers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658" y="2877287"/>
            <a:ext cx="2361435" cy="19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155769" y="2729161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01937" y="2129244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701936" y="3169918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10643" y="4210592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55769" y="1760820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86445" y="3628809"/>
            <a:ext cx="2010596" cy="12265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BTTW Machine with Tools and Workspaces and Devices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>
            <a:stCxn id="2" idx="0"/>
            <a:endCxn id="6" idx="2"/>
          </p:cNvCxnSpPr>
          <p:nvPr/>
        </p:nvCxnSpPr>
        <p:spPr>
          <a:xfrm flipV="1">
            <a:off x="3804558" y="2474923"/>
            <a:ext cx="0" cy="25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3"/>
            <a:endCxn id="3" idx="1"/>
          </p:cNvCxnSpPr>
          <p:nvPr/>
        </p:nvCxnSpPr>
        <p:spPr>
          <a:xfrm flipV="1">
            <a:off x="4453346" y="2486296"/>
            <a:ext cx="1248591" cy="59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3"/>
            <a:endCxn id="4" idx="1"/>
          </p:cNvCxnSpPr>
          <p:nvPr/>
        </p:nvCxnSpPr>
        <p:spPr>
          <a:xfrm>
            <a:off x="4453346" y="3086213"/>
            <a:ext cx="1248590" cy="44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5" idx="1"/>
          </p:cNvCxnSpPr>
          <p:nvPr/>
        </p:nvCxnSpPr>
        <p:spPr>
          <a:xfrm>
            <a:off x="4597041" y="4242068"/>
            <a:ext cx="1113602" cy="32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3"/>
            <a:endCxn id="4" idx="1"/>
          </p:cNvCxnSpPr>
          <p:nvPr/>
        </p:nvCxnSpPr>
        <p:spPr>
          <a:xfrm flipV="1">
            <a:off x="4597041" y="3526970"/>
            <a:ext cx="1104895" cy="71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3" idx="1"/>
          </p:cNvCxnSpPr>
          <p:nvPr/>
        </p:nvCxnSpPr>
        <p:spPr>
          <a:xfrm flipV="1">
            <a:off x="4597041" y="2486296"/>
            <a:ext cx="1104896" cy="175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" idx="3"/>
            <a:endCxn id="5" idx="1"/>
          </p:cNvCxnSpPr>
          <p:nvPr/>
        </p:nvCxnSpPr>
        <p:spPr>
          <a:xfrm>
            <a:off x="4453346" y="3086213"/>
            <a:ext cx="1257297" cy="14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8522427" y="3171608"/>
            <a:ext cx="2110737" cy="164423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and Experiments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008220" y="2629986"/>
            <a:ext cx="1665517" cy="114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3"/>
            <a:endCxn id="15" idx="2"/>
          </p:cNvCxnSpPr>
          <p:nvPr/>
        </p:nvCxnSpPr>
        <p:spPr>
          <a:xfrm>
            <a:off x="6999513" y="3526970"/>
            <a:ext cx="1529461" cy="46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3"/>
          </p:cNvCxnSpPr>
          <p:nvPr/>
        </p:nvCxnSpPr>
        <p:spPr>
          <a:xfrm flipV="1">
            <a:off x="7008220" y="4210592"/>
            <a:ext cx="1595848" cy="3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94536" y="271902"/>
            <a:ext cx="8912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 BTTW </a:t>
            </a:r>
            <a:r>
              <a:rPr lang="en-US" dirty="0" smtClean="0"/>
              <a:t>to run surveys, Write gathering software, Experiment with Algorithms,</a:t>
            </a:r>
            <a:br>
              <a:rPr lang="en-US" dirty="0" smtClean="0"/>
            </a:br>
            <a:r>
              <a:rPr lang="en-US" dirty="0" smtClean="0"/>
              <a:t>Write things for the web site.  I plan to write “live” models of things, I would build them</a:t>
            </a:r>
          </a:p>
          <a:p>
            <a:r>
              <a:rPr lang="en-US" dirty="0" smtClean="0"/>
              <a:t>offline on my machine and post them to the public area.  You could experiment with sending </a:t>
            </a:r>
          </a:p>
          <a:p>
            <a:r>
              <a:rPr lang="en-US" dirty="0" smtClean="0"/>
              <a:t>Commands to it remotely to run surveys and gather data and do big data things.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1805" y="5212377"/>
            <a:ext cx="641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Python, </a:t>
            </a:r>
            <a:r>
              <a:rPr lang="en-US" dirty="0" err="1" smtClean="0"/>
              <a:t>Sh</a:t>
            </a:r>
            <a:r>
              <a:rPr lang="en-US" dirty="0" smtClean="0"/>
              <a:t> Scripts, Device Manager, File Manager, Model 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47255" y="4815839"/>
            <a:ext cx="1438002" cy="1018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 Machine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Elbow Connector 24"/>
          <p:cNvCxnSpPr>
            <a:stCxn id="7" idx="1"/>
            <a:endCxn id="23" idx="0"/>
          </p:cNvCxnSpPr>
          <p:nvPr/>
        </p:nvCxnSpPr>
        <p:spPr>
          <a:xfrm rot="10800000" flipV="1">
            <a:off x="1066257" y="4242067"/>
            <a:ext cx="1520189" cy="57377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73233" y="2856411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Showroom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628605" y="2856410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112727" y="1942010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2726" y="2982684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loud 5"/>
          <p:cNvSpPr/>
          <p:nvPr/>
        </p:nvSpPr>
        <p:spPr>
          <a:xfrm>
            <a:off x="9605555" y="2634274"/>
            <a:ext cx="2211976" cy="128465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Stable Sites, Standardized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21433" y="4023358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6" idx="2"/>
            <a:endCxn id="7" idx="3"/>
          </p:cNvCxnSpPr>
          <p:nvPr/>
        </p:nvCxnSpPr>
        <p:spPr>
          <a:xfrm flipH="1">
            <a:off x="8419010" y="3276599"/>
            <a:ext cx="1193406" cy="110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3"/>
          </p:cNvCxnSpPr>
          <p:nvPr/>
        </p:nvCxnSpPr>
        <p:spPr>
          <a:xfrm flipH="1">
            <a:off x="8410303" y="3069770"/>
            <a:ext cx="1282335" cy="26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3"/>
          </p:cNvCxnSpPr>
          <p:nvPr/>
        </p:nvCxnSpPr>
        <p:spPr>
          <a:xfrm flipH="1" flipV="1">
            <a:off x="8410304" y="2299062"/>
            <a:ext cx="1369421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626426" y="3944980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 and Models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5924003" y="4302032"/>
            <a:ext cx="1242822" cy="23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5924003" y="3567247"/>
            <a:ext cx="1195250" cy="73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5924003" y="2551883"/>
            <a:ext cx="1180016" cy="175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</p:cNvCxnSpPr>
          <p:nvPr/>
        </p:nvCxnSpPr>
        <p:spPr>
          <a:xfrm flipH="1">
            <a:off x="5917475" y="2299062"/>
            <a:ext cx="1195252" cy="67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3" idx="3"/>
          </p:cNvCxnSpPr>
          <p:nvPr/>
        </p:nvCxnSpPr>
        <p:spPr>
          <a:xfrm flipH="1" flipV="1">
            <a:off x="5926182" y="3213462"/>
            <a:ext cx="1186544" cy="12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5932710" y="3405050"/>
            <a:ext cx="1188723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473232" y="3888374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6833" y="3426957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 flipV="1">
            <a:off x="2094409" y="3944980"/>
            <a:ext cx="378823" cy="300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11824" y="3204753"/>
            <a:ext cx="446317" cy="3624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3"/>
            <a:endCxn id="3" idx="1"/>
          </p:cNvCxnSpPr>
          <p:nvPr/>
        </p:nvCxnSpPr>
        <p:spPr>
          <a:xfrm flipV="1">
            <a:off x="3770810" y="3213462"/>
            <a:ext cx="8577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644935" y="5148454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Arrow Connector 24"/>
          <p:cNvCxnSpPr>
            <a:stCxn id="24" idx="0"/>
            <a:endCxn id="12" idx="2"/>
          </p:cNvCxnSpPr>
          <p:nvPr/>
        </p:nvCxnSpPr>
        <p:spPr>
          <a:xfrm flipH="1" flipV="1">
            <a:off x="5275215" y="4659083"/>
            <a:ext cx="18509" cy="489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31817" y="286156"/>
            <a:ext cx="10570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thin VPN interface to the </a:t>
            </a:r>
            <a:r>
              <a:rPr lang="en-US" b="1" dirty="0" smtClean="0"/>
              <a:t>public site</a:t>
            </a:r>
            <a:r>
              <a:rPr lang="en-US" dirty="0" smtClean="0"/>
              <a:t>.  It is database and form driven.  It replaces current HTML</a:t>
            </a:r>
          </a:p>
          <a:p>
            <a:r>
              <a:rPr lang="en-US" dirty="0" smtClean="0"/>
              <a:t>and requires users to download a special purpose browser that only works with this kind of site.  It is aimed</a:t>
            </a:r>
          </a:p>
          <a:p>
            <a:r>
              <a:rPr lang="en-US" dirty="0" smtClean="0"/>
              <a:t>scientific and technical groups and large groups generally. The common denominator for the groups is they are</a:t>
            </a:r>
          </a:p>
          <a:p>
            <a:r>
              <a:rPr lang="en-US" dirty="0" smtClean="0"/>
              <a:t>are large (10k to 10M) and they all have things to contribute. This is only the Public Area they use to share with</a:t>
            </a:r>
          </a:p>
          <a:p>
            <a:r>
              <a:rPr lang="en-US" dirty="0" smtClean="0"/>
              <a:t>everyone.  There is a Private Area made up of all their individual BTTW machines.  A global private VPN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6275" y="511729"/>
            <a:ext cx="646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Internet Foundation Review – PDF, WHO, Covid-19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822033" y="1365897"/>
            <a:ext cx="769948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PDF Association Tool to convert PDF to Excel</a:t>
            </a:r>
          </a:p>
          <a:p>
            <a:r>
              <a:rPr lang="en-US" sz="2400" smtClean="0"/>
              <a:t>World Health Organizations Critical Situation Reports in PDF</a:t>
            </a:r>
          </a:p>
          <a:p>
            <a:endParaRPr lang="en-US" sz="2400" smtClean="0"/>
          </a:p>
          <a:p>
            <a:r>
              <a:rPr lang="en-US" sz="2400" smtClean="0"/>
              <a:t>Comments and Recommendations for:</a:t>
            </a:r>
          </a:p>
          <a:p>
            <a:r>
              <a:rPr lang="en-US" sz="2400"/>
              <a:t>	</a:t>
            </a:r>
            <a:r>
              <a:rPr lang="en-US" sz="2400" smtClean="0"/>
              <a:t>Online PDFA Tool</a:t>
            </a:r>
          </a:p>
          <a:p>
            <a:r>
              <a:rPr lang="en-US" sz="2400" smtClean="0"/>
              <a:t>	WHO Table Processors and Extractors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Compilers and Curators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Analysis Program Groups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Sources</a:t>
            </a:r>
          </a:p>
          <a:p>
            <a:endParaRPr lang="en-US" sz="2400" smtClean="0"/>
          </a:p>
        </p:txBody>
      </p:sp>
      <p:sp>
        <p:nvSpPr>
          <p:cNvPr id="5" name="Rounded Rectangle 4"/>
          <p:cNvSpPr/>
          <p:nvPr/>
        </p:nvSpPr>
        <p:spPr>
          <a:xfrm>
            <a:off x="1271400" y="5161446"/>
            <a:ext cx="1513745" cy="87484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</a:t>
            </a:r>
          </a:p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Tables and Data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8245" y="4859472"/>
            <a:ext cx="744938" cy="3570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/>
          <p:cNvCxnSpPr>
            <a:stCxn id="5" idx="3"/>
          </p:cNvCxnSpPr>
          <p:nvPr/>
        </p:nvCxnSpPr>
        <p:spPr>
          <a:xfrm flipV="1">
            <a:off x="2785145" y="5037998"/>
            <a:ext cx="973100" cy="56086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900992" y="4841939"/>
            <a:ext cx="702854" cy="3745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 flipV="1">
            <a:off x="4503183" y="5029232"/>
            <a:ext cx="397809" cy="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632913" y="5161446"/>
            <a:ext cx="1492619" cy="7947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Tsv, Excel, Sheet, DB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58792" y="5201762"/>
            <a:ext cx="1325443" cy="75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</a:p>
        </p:txBody>
      </p:sp>
      <p:cxnSp>
        <p:nvCxnSpPr>
          <p:cNvPr id="15" name="Elbow Connector 14"/>
          <p:cNvCxnSpPr>
            <a:endCxn id="12" idx="0"/>
          </p:cNvCxnSpPr>
          <p:nvPr/>
        </p:nvCxnSpPr>
        <p:spPr>
          <a:xfrm>
            <a:off x="5603846" y="5029231"/>
            <a:ext cx="1775377" cy="1322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2785145" y="5598867"/>
            <a:ext cx="3847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9336947" y="2790269"/>
            <a:ext cx="2223082" cy="121966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Global Communities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8045042" y="3691156"/>
            <a:ext cx="1661020" cy="147029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664117" y="3766657"/>
            <a:ext cx="520118" cy="1449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loud 28"/>
          <p:cNvSpPr/>
          <p:nvPr/>
        </p:nvSpPr>
        <p:spPr>
          <a:xfrm>
            <a:off x="159859" y="3622270"/>
            <a:ext cx="2223082" cy="121966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Global Communities Data Source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184235" y="5201761"/>
            <a:ext cx="1325443" cy="75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569136" y="5391678"/>
            <a:ext cx="967598" cy="3745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Cloud 31"/>
          <p:cNvSpPr/>
          <p:nvPr/>
        </p:nvSpPr>
        <p:spPr>
          <a:xfrm>
            <a:off x="213864" y="2361476"/>
            <a:ext cx="1434049" cy="857585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73328" y="1305229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NotRecorded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3998304" y="1907246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4048490" y="3676263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NotTested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5488062" y="1909707"/>
            <a:ext cx="132569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3597972" y="5598697"/>
            <a:ext cx="2584714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Infecting ToInfect</a:t>
            </a:r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3930458" y="719944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</a:t>
            </a:r>
            <a:r>
              <a:rPr lang="en-US" sz="1600"/>
              <a:t>Recorded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0923" y="102718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5410316" y="705199"/>
            <a:ext cx="1257745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</a:t>
            </a:r>
            <a:r>
              <a:rPr lang="en-US" sz="1600"/>
              <a:t>Recorded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6405" y="3095001"/>
            <a:ext cx="1348627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Tested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526405" y="3678724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NotTested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5460304" y="1307690"/>
            <a:ext cx="139277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UnInfected NotRecorded</a:t>
            </a:r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5501465" y="105179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UnInfected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7177193" y="1899875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7154407" y="695357"/>
            <a:ext cx="1223626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Recorded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2905" y="3085169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7227379" y="3668892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NotTested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7198310" y="1297859"/>
            <a:ext cx="137786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NotRecorded</a:t>
            </a: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7202439" y="95347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Population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8964844" y="78131"/>
            <a:ext cx="1146789" cy="4714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</a:t>
            </a: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10579802" y="78132"/>
            <a:ext cx="1146789" cy="4714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UnExposed</a:t>
            </a: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8891823" y="1280642"/>
            <a:ext cx="1419720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 NotRecorded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8864379" y="695357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</a:t>
            </a:r>
          </a:p>
          <a:p>
            <a:pPr algn="ctr"/>
            <a:r>
              <a:rPr lang="en-US" sz="1600"/>
              <a:t>Recorded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508688" y="678151"/>
            <a:ext cx="124999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 </a:t>
            </a:r>
            <a:r>
              <a:rPr lang="en-US" sz="1600"/>
              <a:t>Recorded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02796" y="1280642"/>
            <a:ext cx="1387614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 NotRecorded</a:t>
            </a:r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873328" y="2516188"/>
            <a:ext cx="1390335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5526405" y="2518649"/>
            <a:ext cx="1417432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7206579" y="2508817"/>
            <a:ext cx="1369598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2" name="Rectangle 31"/>
          <p:cNvSpPr/>
          <p:nvPr/>
        </p:nvSpPr>
        <p:spPr>
          <a:xfrm>
            <a:off x="8951887" y="1929362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33" name="Rectangle 32"/>
          <p:cNvSpPr/>
          <p:nvPr/>
        </p:nvSpPr>
        <p:spPr>
          <a:xfrm>
            <a:off x="9002073" y="3698379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</a:t>
            </a:r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34" name="Rectangle 33"/>
          <p:cNvSpPr/>
          <p:nvPr/>
        </p:nvSpPr>
        <p:spPr>
          <a:xfrm>
            <a:off x="10613548" y="1929362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UnExposed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8987599" y="3114656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10663735" y="3114656"/>
            <a:ext cx="134862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Tested</a:t>
            </a:r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10673604" y="3698379"/>
            <a:ext cx="134174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>
            <a:off x="8978313" y="2538304"/>
            <a:ext cx="1428904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10537497" y="2538304"/>
            <a:ext cx="1535083" cy="5058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mtClean="0"/>
              <a:t>NotRecovered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9743" y="95347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</a:t>
            </a:r>
            <a:endParaRPr lang="en-US" sz="1600"/>
          </a:p>
        </p:txBody>
      </p:sp>
      <p:sp>
        <p:nvSpPr>
          <p:cNvPr id="41" name="Rectangle 40"/>
          <p:cNvSpPr/>
          <p:nvPr/>
        </p:nvSpPr>
        <p:spPr>
          <a:xfrm>
            <a:off x="142613" y="1297858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 NotRecorded</a:t>
            </a:r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67589" y="1899875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</a:t>
            </a:r>
            <a:endParaRPr lang="en-US" sz="1600" smtClean="0"/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317775" y="3668892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NotTested</a:t>
            </a:r>
            <a:endParaRPr lang="en-US" sz="1600"/>
          </a:p>
        </p:txBody>
      </p:sp>
      <p:sp>
        <p:nvSpPr>
          <p:cNvPr id="44" name="Rectangle 43"/>
          <p:cNvSpPr/>
          <p:nvPr/>
        </p:nvSpPr>
        <p:spPr>
          <a:xfrm>
            <a:off x="303301" y="3085169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45" name="Rectangle 44"/>
          <p:cNvSpPr/>
          <p:nvPr/>
        </p:nvSpPr>
        <p:spPr>
          <a:xfrm>
            <a:off x="199743" y="712573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 </a:t>
            </a:r>
            <a:r>
              <a:rPr lang="en-US" sz="1600"/>
              <a:t>Recorded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2613" y="2508817"/>
            <a:ext cx="1477066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</a:t>
            </a:r>
            <a:endParaRPr lang="en-US" sz="1600" smtClean="0"/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52" name="Rectangle 51"/>
          <p:cNvSpPr/>
          <p:nvPr/>
        </p:nvSpPr>
        <p:spPr>
          <a:xfrm>
            <a:off x="1924024" y="95347"/>
            <a:ext cx="140337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NotInfectious</a:t>
            </a:r>
            <a:endParaRPr lang="en-US" sz="1600"/>
          </a:p>
        </p:txBody>
      </p:sp>
      <p:sp>
        <p:nvSpPr>
          <p:cNvPr id="53" name="Rectangle 52"/>
          <p:cNvSpPr/>
          <p:nvPr/>
        </p:nvSpPr>
        <p:spPr>
          <a:xfrm>
            <a:off x="1848493" y="1297858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NotRecorded</a:t>
            </a:r>
            <a:endParaRPr lang="en-US" sz="1600"/>
          </a:p>
        </p:txBody>
      </p:sp>
      <p:sp>
        <p:nvSpPr>
          <p:cNvPr id="54" name="Rectangle 53"/>
          <p:cNvSpPr/>
          <p:nvPr/>
        </p:nvSpPr>
        <p:spPr>
          <a:xfrm>
            <a:off x="1988808" y="1899875"/>
            <a:ext cx="1374439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55" name="Rectangle 54"/>
          <p:cNvSpPr/>
          <p:nvPr/>
        </p:nvSpPr>
        <p:spPr>
          <a:xfrm>
            <a:off x="2084187" y="3668892"/>
            <a:ext cx="1379587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56" name="Rectangle 55"/>
          <p:cNvSpPr/>
          <p:nvPr/>
        </p:nvSpPr>
        <p:spPr>
          <a:xfrm>
            <a:off x="2027152" y="3085169"/>
            <a:ext cx="139737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Tested</a:t>
            </a:r>
            <a:endParaRPr lang="en-US" sz="1600"/>
          </a:p>
        </p:txBody>
      </p:sp>
      <p:sp>
        <p:nvSpPr>
          <p:cNvPr id="57" name="Rectangle 56"/>
          <p:cNvSpPr/>
          <p:nvPr/>
        </p:nvSpPr>
        <p:spPr>
          <a:xfrm>
            <a:off x="1917713" y="712573"/>
            <a:ext cx="1352071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</a:t>
            </a:r>
            <a:r>
              <a:rPr lang="en-US" sz="1600"/>
              <a:t>Recorded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954201" y="2508817"/>
            <a:ext cx="1477066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4010146" y="4873196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NotTestable</a:t>
            </a:r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>
            <a:off x="3995672" y="4289473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</a:t>
            </a:r>
            <a:r>
              <a:rPr lang="en-US" sz="1600"/>
              <a:t>Testable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88061" y="4291934"/>
            <a:ext cx="134862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</a:t>
            </a:r>
            <a:r>
              <a:rPr lang="en-US" sz="1600"/>
              <a:t>Testable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88061" y="4875657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NotTestable</a:t>
            </a:r>
            <a:endParaRPr lang="en-US" sz="1600"/>
          </a:p>
        </p:txBody>
      </p:sp>
      <p:sp>
        <p:nvSpPr>
          <p:cNvPr id="63" name="Rectangle 62"/>
          <p:cNvSpPr/>
          <p:nvPr/>
        </p:nvSpPr>
        <p:spPr>
          <a:xfrm>
            <a:off x="7174561" y="4282102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Testable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89035" y="4865825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NotTestable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963729" y="4895312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</a:t>
            </a:r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66" name="Rectangle 65"/>
          <p:cNvSpPr/>
          <p:nvPr/>
        </p:nvSpPr>
        <p:spPr>
          <a:xfrm>
            <a:off x="8949255" y="4311589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Testable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625391" y="4311589"/>
            <a:ext cx="134862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</a:t>
            </a:r>
            <a:r>
              <a:rPr lang="en-US" sz="1600"/>
              <a:t>Testable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635260" y="4895312"/>
            <a:ext cx="134174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279431" y="4865825"/>
            <a:ext cx="126956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NotTestable</a:t>
            </a:r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264957" y="4282102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Testable</a:t>
            </a:r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2045843" y="4865825"/>
            <a:ext cx="137958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72" name="Rectangle 71"/>
          <p:cNvSpPr/>
          <p:nvPr/>
        </p:nvSpPr>
        <p:spPr>
          <a:xfrm>
            <a:off x="1988808" y="4282102"/>
            <a:ext cx="139737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</a:t>
            </a:r>
            <a:r>
              <a:rPr lang="en-US" sz="1600"/>
              <a:t>Testable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4854" y="5591326"/>
            <a:ext cx="1873062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smtClean="0"/>
              <a:t>Past Present Future</a:t>
            </a:r>
            <a:endParaRPr lang="en-US" sz="1600" b="1"/>
          </a:p>
        </p:txBody>
      </p:sp>
      <p:sp>
        <p:nvSpPr>
          <p:cNvPr id="74" name="Rectangle 73"/>
          <p:cNvSpPr/>
          <p:nvPr/>
        </p:nvSpPr>
        <p:spPr>
          <a:xfrm>
            <a:off x="317774" y="5981684"/>
            <a:ext cx="2777763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Recorded Recording ToRecord</a:t>
            </a:r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324854" y="6366530"/>
            <a:ext cx="2133120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Tested Testing ToTest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048500" y="3110794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Tested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3597972" y="6030020"/>
            <a:ext cx="2584714" cy="33651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 Exposing ToExpose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3597972" y="6459120"/>
            <a:ext cx="3132564" cy="33651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 Recovering ToRecovere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6937653" y="5603801"/>
            <a:ext cx="3230207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Infectabled Infectable ToInfectable</a:t>
            </a:r>
            <a:endParaRPr lang="en-US" sz="1600"/>
          </a:p>
        </p:txBody>
      </p:sp>
      <p:sp>
        <p:nvSpPr>
          <p:cNvPr id="81" name="Rectangle 80"/>
          <p:cNvSpPr/>
          <p:nvPr/>
        </p:nvSpPr>
        <p:spPr>
          <a:xfrm>
            <a:off x="6937653" y="6030020"/>
            <a:ext cx="3350470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Detected Detecting ToDetect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380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57343" y="1190458"/>
            <a:ext cx="738274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349138" y="806494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349137" y="1275711"/>
            <a:ext cx="9666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Measure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4619593" y="415164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160" y="106671"/>
            <a:ext cx="41338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89738" y="802811"/>
            <a:ext cx="1101318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989738" y="396466"/>
            <a:ext cx="1101317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Infectable</a:t>
            </a:r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325445" y="2146636"/>
            <a:ext cx="662773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030562" y="1584047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Record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4657343" y="1578105"/>
            <a:ext cx="871002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Data</a:t>
            </a:r>
            <a:endParaRPr lang="en-US" sz="1600"/>
          </a:p>
        </p:txBody>
      </p:sp>
      <p:grpSp>
        <p:nvGrpSpPr>
          <p:cNvPr id="27" name="Group 26"/>
          <p:cNvGrpSpPr/>
          <p:nvPr/>
        </p:nvGrpSpPr>
        <p:grpSpPr>
          <a:xfrm>
            <a:off x="4232859" y="791965"/>
            <a:ext cx="1424695" cy="283784"/>
            <a:chOff x="838857" y="3732918"/>
            <a:chExt cx="1424695" cy="283784"/>
          </a:xfrm>
        </p:grpSpPr>
        <p:sp>
          <p:nvSpPr>
            <p:cNvPr id="17" name="Rectangle 16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339078" y="1277550"/>
            <a:ext cx="55217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1930548" y="1275711"/>
            <a:ext cx="738273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Detect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1119908" y="811740"/>
            <a:ext cx="910227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Bacteria</a:t>
            </a: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2118459" y="811740"/>
            <a:ext cx="70024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Poisin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2890388" y="811740"/>
            <a:ext cx="70024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Prion</a:t>
            </a: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2702215" y="1275711"/>
            <a:ext cx="659472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Hear</a:t>
            </a: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3414485" y="1275711"/>
            <a:ext cx="541324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See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6154896" y="1198789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</a:t>
            </a:r>
            <a:endParaRPr lang="en-US" sz="1600"/>
          </a:p>
        </p:txBody>
      </p:sp>
      <p:grpSp>
        <p:nvGrpSpPr>
          <p:cNvPr id="49" name="Group 48"/>
          <p:cNvGrpSpPr/>
          <p:nvPr/>
        </p:nvGrpSpPr>
        <p:grpSpPr>
          <a:xfrm>
            <a:off x="223954" y="6412856"/>
            <a:ext cx="6789242" cy="323279"/>
            <a:chOff x="349137" y="2813082"/>
            <a:chExt cx="6787460" cy="323279"/>
          </a:xfrm>
        </p:grpSpPr>
        <p:sp>
          <p:nvSpPr>
            <p:cNvPr id="15" name="Rectangle 14"/>
            <p:cNvSpPr/>
            <p:nvPr/>
          </p:nvSpPr>
          <p:spPr>
            <a:xfrm>
              <a:off x="2305294" y="2834030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185781" y="2843320"/>
              <a:ext cx="1424695" cy="283784"/>
              <a:chOff x="838857" y="3732918"/>
              <a:chExt cx="1424695" cy="28378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137" y="2845720"/>
              <a:ext cx="1424695" cy="283784"/>
              <a:chOff x="838857" y="3732918"/>
              <a:chExt cx="1424695" cy="28378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11902" y="2845720"/>
              <a:ext cx="1424695" cy="283784"/>
              <a:chOff x="838857" y="3732918"/>
              <a:chExt cx="1424695" cy="28378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sp>
          <p:nvSpPr>
            <p:cNvPr id="46" name="Plus 45"/>
            <p:cNvSpPr/>
            <p:nvPr/>
          </p:nvSpPr>
          <p:spPr>
            <a:xfrm>
              <a:off x="1881330" y="2813082"/>
              <a:ext cx="315929" cy="323279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3478196" y="2862725"/>
              <a:ext cx="359084" cy="223992"/>
            </a:xfrm>
            <a:prstGeom prst="rightArrow">
              <a:avLst>
                <a:gd name="adj1" fmla="val 50000"/>
                <a:gd name="adj2" fmla="val 6498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223954" y="6020396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sp>
        <p:nvSpPr>
          <p:cNvPr id="51" name="Plus 50"/>
          <p:cNvSpPr/>
          <p:nvPr/>
        </p:nvSpPr>
        <p:spPr>
          <a:xfrm>
            <a:off x="1155164" y="6020396"/>
            <a:ext cx="315929" cy="32327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579737" y="6029758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grpSp>
        <p:nvGrpSpPr>
          <p:cNvPr id="53" name="Group 52"/>
          <p:cNvGrpSpPr/>
          <p:nvPr/>
        </p:nvGrpSpPr>
        <p:grpSpPr>
          <a:xfrm>
            <a:off x="3259397" y="6040143"/>
            <a:ext cx="1424695" cy="283784"/>
            <a:chOff x="838857" y="3732918"/>
            <a:chExt cx="1424695" cy="283784"/>
          </a:xfrm>
        </p:grpSpPr>
        <p:sp>
          <p:nvSpPr>
            <p:cNvPr id="54" name="Rectangle 53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56" name="Right Arrow 55"/>
          <p:cNvSpPr/>
          <p:nvPr/>
        </p:nvSpPr>
        <p:spPr>
          <a:xfrm>
            <a:off x="2586559" y="6077788"/>
            <a:ext cx="359084" cy="223992"/>
          </a:xfrm>
          <a:prstGeom prst="rightArrow">
            <a:avLst>
              <a:gd name="adj1" fmla="val 50000"/>
              <a:gd name="adj2" fmla="val 649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42718" y="5595857"/>
            <a:ext cx="1424695" cy="283784"/>
            <a:chOff x="838857" y="3732918"/>
            <a:chExt cx="1424695" cy="283784"/>
          </a:xfrm>
        </p:grpSpPr>
        <p:sp>
          <p:nvSpPr>
            <p:cNvPr id="58" name="Rectangle 57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1870266" y="5628671"/>
            <a:ext cx="359084" cy="223992"/>
          </a:xfrm>
          <a:prstGeom prst="rightArrow">
            <a:avLst>
              <a:gd name="adj1" fmla="val 50000"/>
              <a:gd name="adj2" fmla="val 649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415723" y="5595857"/>
            <a:ext cx="1424695" cy="283784"/>
            <a:chOff x="838857" y="3732918"/>
            <a:chExt cx="1424695" cy="283784"/>
          </a:xfrm>
        </p:grpSpPr>
        <p:sp>
          <p:nvSpPr>
            <p:cNvPr id="62" name="Rectangle 61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64" name="Plus 63"/>
          <p:cNvSpPr/>
          <p:nvPr/>
        </p:nvSpPr>
        <p:spPr>
          <a:xfrm>
            <a:off x="3977807" y="5574909"/>
            <a:ext cx="315929" cy="32327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380177" y="5572544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4359276" y="4063137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674" y="3121075"/>
            <a:ext cx="4790932" cy="203663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277844" y="3516394"/>
            <a:ext cx="1470704" cy="168247"/>
            <a:chOff x="838857" y="3732918"/>
            <a:chExt cx="1424695" cy="283784"/>
          </a:xfrm>
        </p:grpSpPr>
        <p:sp>
          <p:nvSpPr>
            <p:cNvPr id="72" name="Rectangle 71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6312888" y="4779061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100651" y="215329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9567154" y="3318548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4359276" y="458897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4343153" y="357998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3143157" y="3834229"/>
            <a:ext cx="988900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In</a:t>
            </a:r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2871051" y="4371351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Out</a:t>
            </a:r>
            <a:endParaRPr lang="en-US" sz="1600"/>
          </a:p>
        </p:txBody>
      </p:sp>
      <p:sp>
        <p:nvSpPr>
          <p:cNvPr id="82" name="Rectangle 81"/>
          <p:cNvSpPr/>
          <p:nvPr/>
        </p:nvSpPr>
        <p:spPr>
          <a:xfrm>
            <a:off x="276273" y="2757962"/>
            <a:ext cx="628191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Seen</a:t>
            </a:r>
            <a:endParaRPr lang="en-US" sz="1600"/>
          </a:p>
        </p:txBody>
      </p:sp>
      <p:sp>
        <p:nvSpPr>
          <p:cNvPr id="83" name="Rectangle 82"/>
          <p:cNvSpPr/>
          <p:nvPr/>
        </p:nvSpPr>
        <p:spPr>
          <a:xfrm>
            <a:off x="895330" y="2757962"/>
            <a:ext cx="889507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UnSeen</a:t>
            </a:r>
            <a:endParaRPr lang="en-US" sz="1600"/>
          </a:p>
        </p:txBody>
      </p:sp>
      <p:sp>
        <p:nvSpPr>
          <p:cNvPr id="86" name="Rectangle 85"/>
          <p:cNvSpPr/>
          <p:nvPr/>
        </p:nvSpPr>
        <p:spPr>
          <a:xfrm>
            <a:off x="276273" y="3076375"/>
            <a:ext cx="1054559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87" name="Rectangle 86"/>
          <p:cNvSpPr/>
          <p:nvPr/>
        </p:nvSpPr>
        <p:spPr>
          <a:xfrm>
            <a:off x="1340083" y="3069791"/>
            <a:ext cx="1406651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88" name="Rectangle 87"/>
          <p:cNvSpPr/>
          <p:nvPr/>
        </p:nvSpPr>
        <p:spPr>
          <a:xfrm>
            <a:off x="7893392" y="2774078"/>
            <a:ext cx="813774" cy="1689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8707166" y="2782398"/>
            <a:ext cx="662772" cy="168906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6236682" y="2788600"/>
            <a:ext cx="1406651" cy="145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8105778" y="2585436"/>
            <a:ext cx="1054559" cy="16890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92" name="Rectangle 91"/>
          <p:cNvSpPr/>
          <p:nvPr/>
        </p:nvSpPr>
        <p:spPr>
          <a:xfrm>
            <a:off x="1146205" y="291295"/>
            <a:ext cx="1051054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</a:t>
            </a:r>
            <a:endParaRPr lang="en-US" sz="1600"/>
          </a:p>
        </p:txBody>
      </p:sp>
      <p:sp>
        <p:nvSpPr>
          <p:cNvPr id="95" name="Rectangle 94"/>
          <p:cNvSpPr/>
          <p:nvPr/>
        </p:nvSpPr>
        <p:spPr>
          <a:xfrm>
            <a:off x="2030135" y="2146636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96" name="Rectangle 95"/>
          <p:cNvSpPr/>
          <p:nvPr/>
        </p:nvSpPr>
        <p:spPr>
          <a:xfrm>
            <a:off x="9645546" y="4739690"/>
            <a:ext cx="1075584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10536008" y="4009478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Out</a:t>
            </a:r>
            <a:endParaRPr lang="en-US" sz="1600"/>
          </a:p>
        </p:txBody>
      </p:sp>
      <p:sp>
        <p:nvSpPr>
          <p:cNvPr id="110" name="Rectangle 109"/>
          <p:cNvSpPr/>
          <p:nvPr/>
        </p:nvSpPr>
        <p:spPr>
          <a:xfrm>
            <a:off x="3371422" y="1718797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Report</a:t>
            </a:r>
            <a:endParaRPr lang="en-US" sz="1600"/>
          </a:p>
        </p:txBody>
      </p:sp>
      <p:sp>
        <p:nvSpPr>
          <p:cNvPr id="111" name="Rectangle 110"/>
          <p:cNvSpPr/>
          <p:nvPr/>
        </p:nvSpPr>
        <p:spPr>
          <a:xfrm>
            <a:off x="3372040" y="2115227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Report</a:t>
            </a:r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8156212" y="3861373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Report</a:t>
            </a:r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8023764" y="5098402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Report</a:t>
            </a:r>
            <a:endParaRPr lang="en-US" sz="1600"/>
          </a:p>
        </p:txBody>
      </p:sp>
      <p:grpSp>
        <p:nvGrpSpPr>
          <p:cNvPr id="115" name="Group 114"/>
          <p:cNvGrpSpPr/>
          <p:nvPr/>
        </p:nvGrpSpPr>
        <p:grpSpPr>
          <a:xfrm>
            <a:off x="10516496" y="3809721"/>
            <a:ext cx="1467193" cy="171182"/>
            <a:chOff x="4797277" y="3970628"/>
            <a:chExt cx="1421294" cy="288735"/>
          </a:xfrm>
        </p:grpSpPr>
        <p:sp>
          <p:nvSpPr>
            <p:cNvPr id="116" name="Rectangle 115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663454" y="5067912"/>
            <a:ext cx="1467193" cy="171182"/>
            <a:chOff x="4797277" y="3970628"/>
            <a:chExt cx="1421294" cy="288735"/>
          </a:xfrm>
        </p:grpSpPr>
        <p:sp>
          <p:nvSpPr>
            <p:cNvPr id="119" name="Rectangle 118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9544009" y="3105504"/>
            <a:ext cx="1467193" cy="171182"/>
            <a:chOff x="4797277" y="3970628"/>
            <a:chExt cx="1421294" cy="288735"/>
          </a:xfrm>
        </p:grpSpPr>
        <p:sp>
          <p:nvSpPr>
            <p:cNvPr id="122" name="Rectangle 121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61693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87" y="2646196"/>
            <a:ext cx="738274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110027" y="3036724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1" y="188477"/>
            <a:ext cx="41338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231" y="698031"/>
            <a:ext cx="1101318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356207" y="1544737"/>
            <a:ext cx="1209208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UnRecorded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778961" y="2647978"/>
            <a:ext cx="871002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Data</a:t>
            </a:r>
            <a:endParaRPr lang="en-US" sz="1600"/>
          </a:p>
        </p:txBody>
      </p:sp>
      <p:grpSp>
        <p:nvGrpSpPr>
          <p:cNvPr id="27" name="Group 26"/>
          <p:cNvGrpSpPr/>
          <p:nvPr/>
        </p:nvGrpSpPr>
        <p:grpSpPr>
          <a:xfrm>
            <a:off x="95228" y="2251548"/>
            <a:ext cx="1424695" cy="283784"/>
            <a:chOff x="838857" y="3732918"/>
            <a:chExt cx="1424695" cy="283784"/>
          </a:xfrm>
        </p:grpSpPr>
        <p:sp>
          <p:nvSpPr>
            <p:cNvPr id="17" name="Rectangle 16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57358" y="1129833"/>
            <a:ext cx="1058191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Recorded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52250" y="5113550"/>
            <a:ext cx="1267992" cy="4220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 Populations</a:t>
            </a:r>
            <a:endParaRPr lang="en-US" sz="160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3" y="4278023"/>
            <a:ext cx="4790932" cy="203663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346137" y="5936009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5600404" y="4475496"/>
            <a:ext cx="71045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Died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87166" y="5629192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52250" y="472199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56460" y="4383758"/>
            <a:ext cx="1271843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Immigration</a:t>
            </a:r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67299" y="6015756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Emmigration</a:t>
            </a:r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2741395" y="4098244"/>
            <a:ext cx="2452192" cy="179779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2508738" y="4342345"/>
            <a:ext cx="1406651" cy="145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4147212" y="4306590"/>
            <a:ext cx="1054559" cy="16890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96" name="Rectangle 95"/>
          <p:cNvSpPr/>
          <p:nvPr/>
        </p:nvSpPr>
        <p:spPr>
          <a:xfrm>
            <a:off x="5678795" y="5896638"/>
            <a:ext cx="1075584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Cured</a:t>
            </a:r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6413801" y="5254242"/>
            <a:ext cx="700063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Left</a:t>
            </a:r>
            <a:endParaRPr lang="en-US" sz="1600"/>
          </a:p>
        </p:txBody>
      </p:sp>
      <p:sp>
        <p:nvSpPr>
          <p:cNvPr id="93" name="Rectangle 92"/>
          <p:cNvSpPr/>
          <p:nvPr/>
        </p:nvSpPr>
        <p:spPr>
          <a:xfrm>
            <a:off x="282186" y="285705"/>
            <a:ext cx="1283229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Susceptilble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60012" y="851584"/>
                <a:ext cx="37547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012" y="851584"/>
                <a:ext cx="3754746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12" r="-81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97547" y="1276662"/>
                <a:ext cx="38977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smtClean="0"/>
                  <a:t>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ea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/>
                          <m:t>t</m:t>
                        </m:r>
                      </m:e>
                    </m:d>
                    <m:r>
                      <m:rPr>
                        <m:nor/>
                      </m:rPr>
                      <a:rPr lang="en-US" sz="1600" b="0" i="0" smtClean="0"/>
                      <m:t> = { </m:t>
                    </m:r>
                    <m:r>
                      <m:rPr>
                        <m:nor/>
                      </m:rPr>
                      <a:rPr lang="en-US" sz="1600" b="0" i="0" smtClean="0"/>
                      <m:t>tau</m:t>
                    </m:r>
                    <m:r>
                      <m:rPr>
                        <m:nor/>
                      </m:rPr>
                      <a:rPr lang="en-US" sz="1600" b="0" i="0" smtClean="0"/>
                      <m:t> ∗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0" i="0" smtClean="0"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0" i="0" smtClean="0"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nu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∗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) } ∗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dt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47" y="1276662"/>
                <a:ext cx="3897798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3125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80855" y="1813549"/>
                <a:ext cx="4690450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𝑑𝑅𝑒𝑐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dRec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dI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dRe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𝑅𝑒𝑐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Rec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855" y="1813549"/>
                <a:ext cx="4690450" cy="553228"/>
              </a:xfrm>
              <a:prstGeom prst="rect">
                <a:avLst/>
              </a:prstGeom>
              <a:blipFill rotWithShape="0"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384852" y="2646196"/>
                <a:ext cx="4131708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𝑑𝑈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dU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dI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dRe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2" y="2646196"/>
                <a:ext cx="4131708" cy="553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67298" y="4075719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Travelers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3801" y="86451"/>
                <a:ext cx="47751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smtClean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op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NeverExposed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Exposed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UnknownExposure</m:t>
                    </m:r>
                  </m:oMath>
                </a14:m>
                <a:endParaRPr lang="en-US" sz="1600" b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01" y="86451"/>
                <a:ext cx="4775153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54" t="-24390" r="-1022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92688" y="399924"/>
                <a:ext cx="41238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Exposed</m:t>
                    </m:r>
                    <m:r>
                      <m:rPr>
                        <m:nor/>
                      </m:rPr>
                      <a:rPr lang="en-US" sz="1600"/>
                      <m:t> = </m:t>
                    </m:r>
                    <m:r>
                      <m:rPr>
                        <m:nor/>
                      </m:rPr>
                      <a:rPr lang="en-US" sz="1600"/>
                      <m:t>Sick</m:t>
                    </m:r>
                    <m:r>
                      <m:rPr>
                        <m:nor/>
                      </m:rPr>
                      <a:rPr lang="en-US" sz="1600"/>
                      <m:t> + </m:t>
                    </m:r>
                    <m:r>
                      <m:rPr>
                        <m:nor/>
                      </m:rPr>
                      <a:rPr lang="en-US" sz="1600"/>
                      <m:t>Died</m:t>
                    </m:r>
                    <m:r>
                      <m:rPr>
                        <m:nor/>
                      </m:rPr>
                      <a:rPr lang="en-US" sz="1600"/>
                      <m:t> + </m:t>
                    </m:r>
                    <m:r>
                      <m:rPr>
                        <m:nor/>
                      </m:rPr>
                      <a:rPr lang="en-US" sz="1600"/>
                      <m:t>UnTreated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</m:oMath>
                </a14:m>
                <a:r>
                  <a:rPr lang="en-US" sz="1600" smtClean="0"/>
                  <a:t>+ Left + Cured</a:t>
                </a:r>
                <a:endParaRPr lang="en-US" sz="160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688" y="399924"/>
                <a:ext cx="4123872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2219" t="-27500" r="-10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7830578" y="3846011"/>
            <a:ext cx="1533022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100" name="Rectangle 99"/>
          <p:cNvSpPr/>
          <p:nvPr/>
        </p:nvSpPr>
        <p:spPr>
          <a:xfrm>
            <a:off x="7843205" y="4260809"/>
            <a:ext cx="2160262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  <a:endParaRPr lang="en-US" sz="1600"/>
          </a:p>
        </p:txBody>
      </p:sp>
      <p:sp>
        <p:nvSpPr>
          <p:cNvPr id="101" name="Rectangle 100"/>
          <p:cNvSpPr/>
          <p:nvPr/>
        </p:nvSpPr>
        <p:spPr>
          <a:xfrm>
            <a:off x="7829062" y="4697831"/>
            <a:ext cx="216026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6624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7499" y="484969"/>
            <a:ext cx="1533022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681642" y="921991"/>
            <a:ext cx="2160262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667499" y="1359013"/>
            <a:ext cx="216026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6243542" y="1231589"/>
            <a:ext cx="5626880" cy="55550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695784" y="1853073"/>
            <a:ext cx="1963525" cy="28138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Immune = Kills Virus</a:t>
            </a:r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7130643" y="5563722"/>
            <a:ext cx="260562" cy="14079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" smtClean="0"/>
              <a:t>Immune = Kills Virus</a:t>
            </a:r>
            <a:endParaRPr lang="en-US" sz="200"/>
          </a:p>
        </p:txBody>
      </p:sp>
      <p:sp>
        <p:nvSpPr>
          <p:cNvPr id="13" name="Rectangle 12"/>
          <p:cNvSpPr/>
          <p:nvPr/>
        </p:nvSpPr>
        <p:spPr>
          <a:xfrm>
            <a:off x="540428" y="2727020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Self Treating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40428" y="346998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Self Treating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3041746" y="2719229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3041746" y="346998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540428" y="4341550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Sought Treatment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540428" y="508451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Sought Treatment</a:t>
            </a:r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3041746" y="2736007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6243542" y="0"/>
            <a:ext cx="5626880" cy="120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6416021" y="161127"/>
            <a:ext cx="975184" cy="6168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Shedding No Symptoms</a:t>
            </a:r>
            <a:endParaRPr lang="en-US" sz="1200"/>
          </a:p>
        </p:txBody>
      </p:sp>
      <p:sp>
        <p:nvSpPr>
          <p:cNvPr id="23" name="Rectangle 22"/>
          <p:cNvSpPr/>
          <p:nvPr/>
        </p:nvSpPr>
        <p:spPr>
          <a:xfrm>
            <a:off x="10612073" y="34070"/>
            <a:ext cx="1258349" cy="1060436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Shedding</a:t>
            </a:r>
          </a:p>
          <a:p>
            <a:pPr algn="ctr"/>
            <a:r>
              <a:rPr lang="en-US" sz="800" smtClean="0"/>
              <a:t>Sought Treatment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84693" y="65894"/>
            <a:ext cx="2953573" cy="110888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Self Treating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45788" y="1174783"/>
            <a:ext cx="667489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Died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10956642" y="820628"/>
            <a:ext cx="418830" cy="10136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Died</a:t>
            </a:r>
            <a:endParaRPr lang="en-US" sz="800"/>
          </a:p>
        </p:txBody>
      </p:sp>
      <p:sp>
        <p:nvSpPr>
          <p:cNvPr id="27" name="Rectangle 26"/>
          <p:cNvSpPr/>
          <p:nvPr/>
        </p:nvSpPr>
        <p:spPr>
          <a:xfrm>
            <a:off x="3672084" y="479346"/>
            <a:ext cx="1099895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98653" y="1946259"/>
            <a:ext cx="1099895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88075" y="1575132"/>
            <a:ext cx="1353325" cy="866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94616" y="884904"/>
            <a:ext cx="384951" cy="966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Died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9343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835788"/>
            <a:ext cx="11574047" cy="52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7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913</Words>
  <Application>Microsoft Office PowerPoint</Application>
  <PresentationFormat>Widescreen</PresentationFormat>
  <Paragraphs>461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Collins</dc:creator>
  <cp:lastModifiedBy>Richard Collins</cp:lastModifiedBy>
  <cp:revision>82</cp:revision>
  <dcterms:created xsi:type="dcterms:W3CDTF">2019-11-21T02:30:54Z</dcterms:created>
  <dcterms:modified xsi:type="dcterms:W3CDTF">2020-05-02T11:34:21Z</dcterms:modified>
</cp:coreProperties>
</file>